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4"/>
  </p:notesMasterIdLst>
  <p:handoutMasterIdLst>
    <p:handoutMasterId r:id="rId35"/>
  </p:handoutMasterIdLst>
  <p:sldIdLst>
    <p:sldId id="565" r:id="rId2"/>
    <p:sldId id="666" r:id="rId3"/>
    <p:sldId id="667" r:id="rId4"/>
    <p:sldId id="674" r:id="rId5"/>
    <p:sldId id="675" r:id="rId6"/>
    <p:sldId id="677" r:id="rId7"/>
    <p:sldId id="657" r:id="rId8"/>
    <p:sldId id="676" r:id="rId9"/>
    <p:sldId id="678" r:id="rId10"/>
    <p:sldId id="683" r:id="rId11"/>
    <p:sldId id="684" r:id="rId12"/>
    <p:sldId id="685" r:id="rId13"/>
    <p:sldId id="686" r:id="rId14"/>
    <p:sldId id="687" r:id="rId15"/>
    <p:sldId id="688" r:id="rId16"/>
    <p:sldId id="690" r:id="rId17"/>
    <p:sldId id="689" r:id="rId18"/>
    <p:sldId id="679" r:id="rId19"/>
    <p:sldId id="693" r:id="rId20"/>
    <p:sldId id="680" r:id="rId21"/>
    <p:sldId id="69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2" r:id="rId30"/>
    <p:sldId id="703" r:id="rId31"/>
    <p:sldId id="704" r:id="rId32"/>
    <p:sldId id="705" r:id="rId33"/>
  </p:sldIdLst>
  <p:sldSz cx="9144000" cy="5143500" type="screen16x9"/>
  <p:notesSz cx="6805613" cy="99393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109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218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326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435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5544" algn="l" defTabSz="914218" rtl="0" eaLnBrk="1" latinLnBrk="0" hangingPunct="1"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2653" algn="l" defTabSz="914218" rtl="0" eaLnBrk="1" latinLnBrk="0" hangingPunct="1"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199762" algn="l" defTabSz="914218" rtl="0" eaLnBrk="1" latinLnBrk="0" hangingPunct="1"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6870" algn="l" defTabSz="914218" rtl="0" eaLnBrk="1" latinLnBrk="0" hangingPunct="1">
      <a:defRPr sz="1600" b="1"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9FF"/>
    <a:srgbClr val="C6361F"/>
    <a:srgbClr val="C00000"/>
    <a:srgbClr val="000000"/>
    <a:srgbClr val="FF6600"/>
    <a:srgbClr val="0099FF"/>
    <a:srgbClr val="FF1717"/>
    <a:srgbClr val="EED590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3" autoAdjust="0"/>
    <p:restoredTop sz="87327" autoAdjust="0"/>
  </p:normalViewPr>
  <p:slideViewPr>
    <p:cSldViewPr showGuides="1">
      <p:cViewPr>
        <p:scale>
          <a:sx n="125" d="100"/>
          <a:sy n="125" d="100"/>
        </p:scale>
        <p:origin x="1014" y="252"/>
      </p:cViewPr>
      <p:guideLst>
        <p:guide orient="horz" pos="14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44" d="100"/>
          <a:sy n="44" d="100"/>
        </p:scale>
        <p:origin x="-2323" y="-6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72DA03D1-AD35-42CE-9E6C-7F1DFFECD500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26F6674B-4D3B-45FF-9677-DABA3C50A1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540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7BEE002-A6C0-4093-8497-6AEC083DE95D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327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2075" y="746125"/>
            <a:ext cx="6623050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03915A5-CF9A-4570-870B-A2C7164A41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0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1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2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32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43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5544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6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51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0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80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54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42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16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5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58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91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2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67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029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986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3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39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901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87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66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79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674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42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00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4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51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197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7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13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915A5-CF9A-4570-870B-A2C7164A4142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6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8" indent="0" algn="ctr">
              <a:buNone/>
              <a:defRPr/>
            </a:lvl3pPr>
            <a:lvl4pPr marL="1371326" indent="0" algn="ctr">
              <a:buNone/>
              <a:defRPr/>
            </a:lvl4pPr>
            <a:lvl5pPr marL="1828435" indent="0" algn="ctr">
              <a:buNone/>
              <a:defRPr/>
            </a:lvl5pPr>
            <a:lvl6pPr marL="2285544" indent="0" algn="ctr">
              <a:buNone/>
              <a:defRPr/>
            </a:lvl6pPr>
            <a:lvl7pPr marL="2742653" indent="0" algn="ctr">
              <a:buNone/>
              <a:defRPr/>
            </a:lvl7pPr>
            <a:lvl8pPr marL="3199762" indent="0" algn="ctr">
              <a:buNone/>
              <a:defRPr/>
            </a:lvl8pPr>
            <a:lvl9pPr marL="365687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DF8E0-F73E-4C2B-BE93-ED317DC7F5A7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BE0C6-7D6F-4541-9B1E-631CC154F2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466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B924D-16D8-4B62-A9BA-EB216D571237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4451C-62D7-45E0-A426-6CCC63C512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6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A209E-C1A1-40E9-80EC-19C8B1124474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F0791-F7E2-42C8-B7E5-808FDD85C1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8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6A5D3-5217-4F39-BAF8-A4482A40934D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307CC-A893-4A0D-9E6F-8D8AEF41B0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92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8" indent="0">
              <a:buNone/>
              <a:defRPr sz="1600"/>
            </a:lvl3pPr>
            <a:lvl4pPr marL="1371326" indent="0">
              <a:buNone/>
              <a:defRPr sz="1400"/>
            </a:lvl4pPr>
            <a:lvl5pPr marL="1828435" indent="0">
              <a:buNone/>
              <a:defRPr sz="1400"/>
            </a:lvl5pPr>
            <a:lvl6pPr marL="2285544" indent="0">
              <a:buNone/>
              <a:defRPr sz="1400"/>
            </a:lvl6pPr>
            <a:lvl7pPr marL="2742653" indent="0">
              <a:buNone/>
              <a:defRPr sz="1400"/>
            </a:lvl7pPr>
            <a:lvl8pPr marL="3199762" indent="0">
              <a:buNone/>
              <a:defRPr sz="1400"/>
            </a:lvl8pPr>
            <a:lvl9pPr marL="365687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275BB-3CED-4E58-9792-E75B0E978CFD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5D76-307D-4410-8912-1DD5CADEB9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8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15485-307B-4800-BC5B-B6BA7277A058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7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964A2-1471-4E0E-BE3D-E463335CAB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8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5" indent="0">
              <a:buNone/>
              <a:defRPr sz="1600" b="1"/>
            </a:lvl5pPr>
            <a:lvl6pPr marL="2285544" indent="0">
              <a:buNone/>
              <a:defRPr sz="1600" b="1"/>
            </a:lvl6pPr>
            <a:lvl7pPr marL="2742653" indent="0">
              <a:buNone/>
              <a:defRPr sz="1600" b="1"/>
            </a:lvl7pPr>
            <a:lvl8pPr marL="3199762" indent="0">
              <a:buNone/>
              <a:defRPr sz="1600" b="1"/>
            </a:lvl8pPr>
            <a:lvl9pPr marL="365687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8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5" indent="0">
              <a:buNone/>
              <a:defRPr sz="1600" b="1"/>
            </a:lvl5pPr>
            <a:lvl6pPr marL="2285544" indent="0">
              <a:buNone/>
              <a:defRPr sz="1600" b="1"/>
            </a:lvl6pPr>
            <a:lvl7pPr marL="2742653" indent="0">
              <a:buNone/>
              <a:defRPr sz="1600" b="1"/>
            </a:lvl7pPr>
            <a:lvl8pPr marL="3199762" indent="0">
              <a:buNone/>
              <a:defRPr sz="1600" b="1"/>
            </a:lvl8pPr>
            <a:lvl9pPr marL="365687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95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1E24D-81C4-40CC-8E01-89E04B29B514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9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C135C-622B-454E-8784-A32833F653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83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4D5CD-81DE-460F-A53C-32F3FB708440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040E3-5E23-4EC8-9E52-2C0F60C86E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1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18CBC-7C6D-4468-9275-375F22BA280A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4E913-FD95-4465-B45C-C233EC819B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75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8" indent="0">
              <a:buNone/>
              <a:defRPr sz="1000"/>
            </a:lvl3pPr>
            <a:lvl4pPr marL="1371326" indent="0">
              <a:buNone/>
              <a:defRPr sz="900"/>
            </a:lvl4pPr>
            <a:lvl5pPr marL="1828435" indent="0">
              <a:buNone/>
              <a:defRPr sz="900"/>
            </a:lvl5pPr>
            <a:lvl6pPr marL="2285544" indent="0">
              <a:buNone/>
              <a:defRPr sz="900"/>
            </a:lvl6pPr>
            <a:lvl7pPr marL="2742653" indent="0">
              <a:buNone/>
              <a:defRPr sz="900"/>
            </a:lvl7pPr>
            <a:lvl8pPr marL="3199762" indent="0">
              <a:buNone/>
              <a:defRPr sz="900"/>
            </a:lvl8pPr>
            <a:lvl9pPr marL="365687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72D99-6AE5-4726-A3CB-B09FBD59D572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BBEFE-539B-4555-9CB0-41C0D7F8D8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0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09" indent="0">
              <a:buNone/>
              <a:defRPr sz="2800"/>
            </a:lvl2pPr>
            <a:lvl3pPr marL="914218" indent="0">
              <a:buNone/>
              <a:defRPr sz="2400"/>
            </a:lvl3pPr>
            <a:lvl4pPr marL="1371326" indent="0">
              <a:buNone/>
              <a:defRPr sz="2000"/>
            </a:lvl4pPr>
            <a:lvl5pPr marL="1828435" indent="0">
              <a:buNone/>
              <a:defRPr sz="2000"/>
            </a:lvl5pPr>
            <a:lvl6pPr marL="2285544" indent="0">
              <a:buNone/>
              <a:defRPr sz="2000"/>
            </a:lvl6pPr>
            <a:lvl7pPr marL="2742653" indent="0">
              <a:buNone/>
              <a:defRPr sz="2000"/>
            </a:lvl7pPr>
            <a:lvl8pPr marL="3199762" indent="0">
              <a:buNone/>
              <a:defRPr sz="2000"/>
            </a:lvl8pPr>
            <a:lvl9pPr marL="365687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8" indent="0">
              <a:buNone/>
              <a:defRPr sz="1000"/>
            </a:lvl3pPr>
            <a:lvl4pPr marL="1371326" indent="0">
              <a:buNone/>
              <a:defRPr sz="900"/>
            </a:lvl4pPr>
            <a:lvl5pPr marL="1828435" indent="0">
              <a:buNone/>
              <a:defRPr sz="900"/>
            </a:lvl5pPr>
            <a:lvl6pPr marL="2285544" indent="0">
              <a:buNone/>
              <a:defRPr sz="900"/>
            </a:lvl6pPr>
            <a:lvl7pPr marL="2742653" indent="0">
              <a:buNone/>
              <a:defRPr sz="900"/>
            </a:lvl7pPr>
            <a:lvl8pPr marL="3199762" indent="0">
              <a:buNone/>
              <a:defRPr sz="900"/>
            </a:lvl8pPr>
            <a:lvl9pPr marL="365687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81F7F-539F-4F75-968D-D82A40233339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017F8-E35C-4FB2-A1EE-D401C76B7D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50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7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2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B7D9BB9-3008-424D-B5DF-28E365BC985D}" type="datetimeFigureOut">
              <a:rPr lang="zh-CN" altLang="en-US"/>
              <a:pPr>
                <a:defRPr/>
              </a:pPr>
              <a:t>2018/12/6</a:t>
            </a:fld>
            <a:endParaRPr lang="zh-CN" altLang="en-US"/>
          </a:p>
        </p:txBody>
      </p:sp>
      <p:sp>
        <p:nvSpPr>
          <p:cNvPr id="2054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460F6A3-67D9-42CE-8D0C-CFBBD81E95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731991"/>
            <a:ext cx="917562" cy="3122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09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21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326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43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32" indent="-34283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02" indent="-2856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772" indent="-2285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990" indent="-2285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099" indent="-22855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208" indent="-22855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317" indent="-22855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5426" indent="-22855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4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3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2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0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802.11a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baike.baidu.com/item/%E5%AA%92%E4%BD%93%E8%AE%BF%E9%97%AE%E6%8E%A7%E5%88%B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6%95%B0%E6%8D%AE%E9%93%BE%E8%B7%AF%E5%B1%82/4329290" TargetMode="External"/><Relationship Id="rId11" Type="http://schemas.openxmlformats.org/officeDocument/2006/relationships/hyperlink" Target="https://baike.baidu.com/item/802.11/6262490" TargetMode="External"/><Relationship Id="rId5" Type="http://schemas.openxmlformats.org/officeDocument/2006/relationships/hyperlink" Target="https://baike.baidu.com/item/%E7%89%A9%E7%90%86%E5%B1%82" TargetMode="External"/><Relationship Id="rId10" Type="http://schemas.openxmlformats.org/officeDocument/2006/relationships/hyperlink" Target="https://baike.baidu.com/item/802.11e" TargetMode="External"/><Relationship Id="rId4" Type="http://schemas.openxmlformats.org/officeDocument/2006/relationships/hyperlink" Target="https://baike.baidu.com/item/IEEE%20802.11" TargetMode="External"/><Relationship Id="rId9" Type="http://schemas.openxmlformats.org/officeDocument/2006/relationships/hyperlink" Target="https://baike.baidu.com/item/%E6%95%B0%E6%8D%AE%E4%BC%A0%E8%BE%93%E7%8E%87/60368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2886" y="4659984"/>
            <a:ext cx="2232248" cy="332126"/>
          </a:xfrm>
          <a:prstGeom prst="rect">
            <a:avLst/>
          </a:prstGeom>
        </p:spPr>
        <p:txBody>
          <a:bodyPr wrap="square" lIns="91422" tIns="45712" rIns="91422" bIns="4571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0" dirty="0">
                <a:solidFill>
                  <a:srgbClr val="C6361F"/>
                </a:solidFill>
                <a:latin typeface="微软雅黑" panose="020B0503020204020204" pitchFamily="34" charset="-122"/>
              </a:rPr>
              <a:t>芯海科技</a:t>
            </a:r>
            <a:r>
              <a:rPr lang="en-US" altLang="zh-CN" sz="1100" b="0" dirty="0">
                <a:solidFill>
                  <a:srgbClr val="C6361F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1100" b="0" dirty="0">
                <a:solidFill>
                  <a:srgbClr val="C6361F"/>
                </a:solidFill>
                <a:latin typeface="微软雅黑" panose="020B0503020204020204" pitchFamily="34" charset="-122"/>
              </a:rPr>
              <a:t>深圳</a:t>
            </a:r>
            <a:r>
              <a:rPr lang="en-US" altLang="zh-CN" sz="1100" b="0" dirty="0">
                <a:solidFill>
                  <a:srgbClr val="C6361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1100" b="0" dirty="0">
                <a:solidFill>
                  <a:srgbClr val="C6361F"/>
                </a:solidFill>
                <a:latin typeface="微软雅黑" panose="020B0503020204020204" pitchFamily="34" charset="-122"/>
              </a:rPr>
              <a:t>股份有限公司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539552" y="1707654"/>
            <a:ext cx="5400600" cy="163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协议简介</a:t>
            </a:r>
            <a:endParaRPr lang="en-US" altLang="zh-CN" sz="2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552" y="1122492"/>
            <a:ext cx="1700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CHIPSEA | </a:t>
            </a:r>
            <a:r>
              <a:rPr lang="en-US" altLang="zh-CN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2018</a:t>
            </a:r>
            <a:endParaRPr lang="zh-CN" altLang="en-US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8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OFDM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89259"/>
            <a:ext cx="7128792" cy="46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MIMO-OFDM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35310"/>
            <a:ext cx="7450882" cy="44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FEC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71550"/>
            <a:ext cx="866426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-short 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" y="699542"/>
            <a:ext cx="908076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40MHz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" y="843558"/>
            <a:ext cx="9067381" cy="27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131"/>
            <a:ext cx="8136904" cy="462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49" y="4248004"/>
            <a:ext cx="10572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" y="533400"/>
            <a:ext cx="8155052" cy="43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块确认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7883"/>
            <a:ext cx="7765484" cy="41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帧结构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66"/>
            <a:ext cx="9112781" cy="23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帧类型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00" y="532626"/>
            <a:ext cx="6699364" cy="45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2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802.11</a:t>
            </a:r>
            <a:r>
              <a:rPr lang="zh-CN" altLang="en-US" dirty="0" smtClean="0"/>
              <a:t>基本概念</a:t>
            </a:r>
            <a:endParaRPr lang="en-US" altLang="zh-CN" dirty="0" smtClean="0"/>
          </a:p>
          <a:p>
            <a:r>
              <a:rPr lang="en-US" altLang="zh-CN" dirty="0" smtClean="0"/>
              <a:t>802.11n</a:t>
            </a:r>
            <a:r>
              <a:rPr lang="zh-CN" altLang="en-US" dirty="0" smtClean="0"/>
              <a:t>关键技术</a:t>
            </a:r>
            <a:endParaRPr lang="en-US" altLang="zh-CN" dirty="0" smtClean="0"/>
          </a:p>
          <a:p>
            <a:r>
              <a:rPr lang="en-US" altLang="zh-CN" dirty="0" smtClean="0"/>
              <a:t>802.11</a:t>
            </a:r>
            <a:r>
              <a:rPr lang="zh-CN" altLang="en-US" dirty="0" smtClean="0"/>
              <a:t>帧格式</a:t>
            </a:r>
            <a:endParaRPr lang="en-US" altLang="zh-CN" dirty="0" smtClean="0"/>
          </a:p>
          <a:p>
            <a:r>
              <a:rPr lang="en-US" altLang="zh-CN" dirty="0" smtClean="0"/>
              <a:t>WiFi</a:t>
            </a:r>
            <a:r>
              <a:rPr lang="zh-CN" altLang="en-US" dirty="0" smtClean="0"/>
              <a:t>连接交互过程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06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帧类型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6" y="1131590"/>
            <a:ext cx="8811047" cy="26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帧类型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74749"/>
            <a:ext cx="7832377" cy="37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帧类型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89235"/>
            <a:ext cx="7395368" cy="4372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499742"/>
            <a:ext cx="4596707" cy="20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—DS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607903"/>
            <a:ext cx="63436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52842"/>
            <a:ext cx="6543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9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23" y="526926"/>
            <a:ext cx="6638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3518"/>
            <a:ext cx="6224165" cy="46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802.1X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认证的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路由器设置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(WPA-PSK/WPA2-PSK)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9542"/>
            <a:ext cx="7817955" cy="36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802.1X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认证的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路由器设置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WEP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83518"/>
            <a:ext cx="6393559" cy="45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802.1X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认证的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39702"/>
            <a:ext cx="5266872" cy="2880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97955"/>
            <a:ext cx="4139952" cy="25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7544" y="843558"/>
            <a:ext cx="424847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LAN </a:t>
            </a:r>
            <a:r>
              <a:rPr lang="zh-CN" altLang="en-US" sz="2000" dirty="0"/>
              <a:t>， </a:t>
            </a:r>
            <a:r>
              <a:rPr lang="en-US" altLang="zh-CN" sz="2000" dirty="0"/>
              <a:t>WLAN</a:t>
            </a:r>
            <a:r>
              <a:rPr lang="zh-CN" altLang="en-US" sz="2000" dirty="0"/>
              <a:t>， </a:t>
            </a:r>
            <a:r>
              <a:rPr lang="en-US" altLang="zh-CN" sz="2000" dirty="0" smtClean="0"/>
              <a:t>Wi-Fi</a:t>
            </a:r>
            <a:r>
              <a:rPr lang="zh-CN" altLang="en-US" sz="2000" dirty="0" smtClean="0"/>
              <a:t>， </a:t>
            </a:r>
            <a:r>
              <a:rPr lang="en-US" altLang="zh-CN" sz="2000" dirty="0" smtClean="0"/>
              <a:t>802.11</a:t>
            </a:r>
          </a:p>
          <a:p>
            <a:endParaRPr lang="en-US" altLang="zh-CN" b="0" dirty="0"/>
          </a:p>
          <a:p>
            <a:r>
              <a:rPr lang="en-US" altLang="zh-CN" b="0" dirty="0"/>
              <a:t>LAN : local area </a:t>
            </a:r>
            <a:r>
              <a:rPr lang="en-US" altLang="zh-CN" b="0" dirty="0" smtClean="0"/>
              <a:t>network</a:t>
            </a:r>
          </a:p>
          <a:p>
            <a:endParaRPr lang="en-US" altLang="zh-CN" b="0" dirty="0"/>
          </a:p>
          <a:p>
            <a:r>
              <a:rPr lang="en-US" altLang="zh-CN" b="0" dirty="0"/>
              <a:t>WLAN : wireless </a:t>
            </a:r>
            <a:r>
              <a:rPr lang="en-US" altLang="zh-CN" b="0" dirty="0" smtClean="0"/>
              <a:t>LAN</a:t>
            </a:r>
          </a:p>
          <a:p>
            <a:endParaRPr lang="en-US" altLang="zh-CN" b="0" dirty="0"/>
          </a:p>
          <a:p>
            <a:r>
              <a:rPr lang="en-US" altLang="zh-CN" b="0" dirty="0"/>
              <a:t>802.3 : </a:t>
            </a:r>
            <a:r>
              <a:rPr lang="en-US" altLang="zh-CN" b="0" dirty="0" smtClean="0"/>
              <a:t>Ethernet </a:t>
            </a:r>
            <a:r>
              <a:rPr lang="zh-CN" altLang="en-US" b="0" dirty="0" smtClean="0"/>
              <a:t>协议</a:t>
            </a:r>
            <a:endParaRPr lang="en-US" altLang="zh-CN" b="0" dirty="0" smtClean="0"/>
          </a:p>
          <a:p>
            <a:endParaRPr lang="zh-CN" altLang="en-US" b="0" dirty="0"/>
          </a:p>
          <a:p>
            <a:r>
              <a:rPr lang="en-US" altLang="zh-CN" b="0" dirty="0"/>
              <a:t>802.11 : IEEE (</a:t>
            </a:r>
            <a:r>
              <a:rPr lang="zh-CN" altLang="en-US" b="0" dirty="0"/>
              <a:t>电机电子工程师协会</a:t>
            </a:r>
            <a:r>
              <a:rPr lang="en-US" altLang="zh-CN" b="0" dirty="0"/>
              <a:t>)</a:t>
            </a:r>
            <a:r>
              <a:rPr lang="zh-CN" altLang="en-US" b="0" dirty="0"/>
              <a:t>制定的无线局域网协议 </a:t>
            </a:r>
            <a:endParaRPr lang="en-US" altLang="zh-CN" b="0" dirty="0" smtClean="0"/>
          </a:p>
          <a:p>
            <a:endParaRPr lang="zh-CN" altLang="en-US" b="0" dirty="0"/>
          </a:p>
          <a:p>
            <a:r>
              <a:rPr lang="en-US" altLang="zh-CN" b="0" dirty="0" smtClean="0"/>
              <a:t>Wi-Fi </a:t>
            </a:r>
            <a:r>
              <a:rPr lang="en-US" altLang="zh-CN" b="0" dirty="0"/>
              <a:t>:  wifi</a:t>
            </a:r>
            <a:r>
              <a:rPr lang="zh-CN" altLang="en-US" b="0" dirty="0"/>
              <a:t>联盟所持有的一个无线网络通信技术的品牌</a:t>
            </a:r>
            <a:r>
              <a:rPr lang="en-US" altLang="zh-CN" b="0" dirty="0"/>
              <a:t>(</a:t>
            </a:r>
            <a:r>
              <a:rPr lang="zh-CN" altLang="en-US" b="0" dirty="0"/>
              <a:t>商标</a:t>
            </a:r>
            <a:r>
              <a:rPr lang="en-US" altLang="zh-CN" b="0" dirty="0"/>
              <a:t>)</a:t>
            </a:r>
            <a:r>
              <a:rPr lang="zh-CN" altLang="en-US" b="0" dirty="0"/>
              <a:t>，保证使用该商标的产品之间的互联互通性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98" y="843558"/>
            <a:ext cx="455780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802.1X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认证的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---WPA/WPA2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74749"/>
            <a:ext cx="7643233" cy="41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802.1X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认证的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四次握手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13224"/>
            <a:ext cx="3992860" cy="46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抓包实例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518"/>
            <a:ext cx="9116516" cy="46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" y="627534"/>
            <a:ext cx="90364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3518"/>
            <a:ext cx="7776864" cy="42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802.11a/b/g/n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92587"/>
            <a:ext cx="8352927" cy="43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5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802.11n </a:t>
            </a:r>
            <a:r>
              <a:rPr lang="zh-CN" altLang="en-US" sz="2400" dirty="0" smtClean="0">
                <a:solidFill>
                  <a:schemeClr val="bg1"/>
                </a:solidFill>
              </a:rPr>
              <a:t>与</a:t>
            </a:r>
            <a:r>
              <a:rPr lang="en-US" altLang="zh-CN" sz="2400" dirty="0" smtClean="0">
                <a:solidFill>
                  <a:schemeClr val="bg1"/>
                </a:solidFill>
              </a:rPr>
              <a:t>802.11ac</a:t>
            </a:r>
            <a:r>
              <a:rPr lang="zh-CN" altLang="en-US" sz="2400" dirty="0" smtClean="0">
                <a:solidFill>
                  <a:schemeClr val="bg1"/>
                </a:solidFill>
              </a:rPr>
              <a:t>比较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17415"/>
            <a:ext cx="7704856" cy="41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699542"/>
            <a:ext cx="5964980" cy="4032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40152" y="843558"/>
            <a:ext cx="29523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hlinkClick r:id="rId4"/>
              </a:rPr>
              <a:t>IEEE 802.11</a:t>
            </a:r>
            <a:r>
              <a:rPr lang="zh-CN" altLang="en-US" b="0" dirty="0"/>
              <a:t>主要的标准范畴分为媒介层</a:t>
            </a:r>
            <a:r>
              <a:rPr lang="en-US" altLang="zh-CN" b="0" dirty="0"/>
              <a:t>(MAC)</a:t>
            </a:r>
            <a:r>
              <a:rPr lang="zh-CN" altLang="en-US" b="0" dirty="0"/>
              <a:t>与</a:t>
            </a:r>
            <a:r>
              <a:rPr lang="zh-CN" altLang="en-US" b="0" dirty="0">
                <a:hlinkClick r:id="rId5"/>
              </a:rPr>
              <a:t>物理层</a:t>
            </a:r>
            <a:r>
              <a:rPr lang="en-US" altLang="zh-CN" b="0" dirty="0"/>
              <a:t>(PHY)</a:t>
            </a:r>
            <a:r>
              <a:rPr lang="zh-CN" altLang="en-US" b="0" dirty="0"/>
              <a:t>，套用过来，前者就是</a:t>
            </a:r>
            <a:r>
              <a:rPr lang="en-US" altLang="zh-CN" b="0" dirty="0"/>
              <a:t>OSI</a:t>
            </a:r>
            <a:r>
              <a:rPr lang="zh-CN" altLang="en-US" b="0" dirty="0"/>
              <a:t>的</a:t>
            </a:r>
            <a:r>
              <a:rPr lang="zh-CN" altLang="en-US" b="0" dirty="0">
                <a:hlinkClick r:id="rId6"/>
              </a:rPr>
              <a:t>数据链路层</a:t>
            </a:r>
            <a:r>
              <a:rPr lang="zh-CN" altLang="en-US" b="0" dirty="0"/>
              <a:t>中的</a:t>
            </a:r>
            <a:r>
              <a:rPr lang="zh-CN" altLang="en-US" b="0" dirty="0">
                <a:hlinkClick r:id="rId7"/>
              </a:rPr>
              <a:t>媒体访问控制</a:t>
            </a:r>
            <a:r>
              <a:rPr lang="zh-CN" altLang="en-US" b="0" dirty="0"/>
              <a:t>子层，后者直接就对应</a:t>
            </a:r>
            <a:r>
              <a:rPr lang="en-US" altLang="zh-CN" b="0" dirty="0"/>
              <a:t>OSI</a:t>
            </a:r>
            <a:r>
              <a:rPr lang="zh-CN" altLang="en-US" b="0" dirty="0"/>
              <a:t>的物理层。我们耳熟能详的</a:t>
            </a:r>
            <a:r>
              <a:rPr lang="en-US" altLang="zh-CN" b="0" dirty="0"/>
              <a:t>IEEE </a:t>
            </a:r>
            <a:r>
              <a:rPr lang="en-US" altLang="zh-CN" b="0" dirty="0" smtClean="0">
                <a:hlinkClick r:id="rId8"/>
              </a:rPr>
              <a:t>802.11a</a:t>
            </a:r>
            <a:r>
              <a:rPr lang="en-US" altLang="zh-CN" b="0" dirty="0" smtClean="0"/>
              <a:t>/b/g/n</a:t>
            </a:r>
            <a:r>
              <a:rPr lang="zh-CN" altLang="en-US" b="0" dirty="0" smtClean="0"/>
              <a:t>，</a:t>
            </a:r>
            <a:r>
              <a:rPr lang="zh-CN" altLang="en-US" b="0" dirty="0"/>
              <a:t>主要是以</a:t>
            </a:r>
            <a:r>
              <a:rPr lang="en-US" altLang="zh-CN" b="0" dirty="0"/>
              <a:t>PHY</a:t>
            </a:r>
            <a:r>
              <a:rPr lang="zh-CN" altLang="en-US" b="0" dirty="0"/>
              <a:t>层的不同作为区分，所以它们的区别直接表现在工作频段及</a:t>
            </a:r>
            <a:r>
              <a:rPr lang="zh-CN" altLang="en-US" b="0" dirty="0">
                <a:hlinkClick r:id="rId9"/>
              </a:rPr>
              <a:t>数据传输率</a:t>
            </a:r>
            <a:r>
              <a:rPr lang="zh-CN" altLang="en-US" b="0" dirty="0"/>
              <a:t>、最大传输距离这些指标上。而工作在媒介层的标准</a:t>
            </a:r>
            <a:r>
              <a:rPr lang="en-US" altLang="zh-CN" b="0" dirty="0"/>
              <a:t>——IEEE </a:t>
            </a:r>
            <a:r>
              <a:rPr lang="en-US" altLang="zh-CN" b="0" dirty="0">
                <a:hlinkClick r:id="rId10"/>
              </a:rPr>
              <a:t>802.11e</a:t>
            </a:r>
            <a:r>
              <a:rPr lang="en-US" altLang="zh-CN" b="0" dirty="0"/>
              <a:t>/f/</a:t>
            </a:r>
            <a:r>
              <a:rPr lang="en-US" altLang="zh-CN" b="0" dirty="0" err="1"/>
              <a:t>i</a:t>
            </a:r>
            <a:r>
              <a:rPr lang="zh-CN" altLang="en-US" b="0" dirty="0"/>
              <a:t>则被整个</a:t>
            </a:r>
            <a:r>
              <a:rPr lang="en-US" altLang="zh-CN" b="0" dirty="0"/>
              <a:t>IEEE </a:t>
            </a:r>
            <a:r>
              <a:rPr lang="en-US" altLang="zh-CN" b="0" dirty="0">
                <a:hlinkClick r:id="rId11"/>
              </a:rPr>
              <a:t>802.11</a:t>
            </a:r>
            <a:r>
              <a:rPr lang="zh-CN" altLang="en-US" b="0" dirty="0"/>
              <a:t>族所共用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2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C6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35496" y="91231"/>
            <a:ext cx="7704856" cy="3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2" rIns="91422" bIns="4571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802.11n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79258"/>
            <a:ext cx="5688632" cy="46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22205</TotalTime>
  <Pages>0</Pages>
  <Words>273</Words>
  <Characters>0</Characters>
  <Application>Microsoft Office PowerPoint</Application>
  <DocSecurity>0</DocSecurity>
  <PresentationFormat>全屏显示(16:9)</PresentationFormat>
  <Lines>0</Lines>
  <Paragraphs>76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芯海互联</dc:title>
  <dc:creator>郭争永</dc:creator>
  <dc:description>成都东郊记忆合作方案</dc:description>
  <cp:lastModifiedBy>黄玮</cp:lastModifiedBy>
  <cp:revision>1479</cp:revision>
  <cp:lastPrinted>1899-12-30T00:00:00Z</cp:lastPrinted>
  <dcterms:created xsi:type="dcterms:W3CDTF">2013-08-21T00:57:01Z</dcterms:created>
  <dcterms:modified xsi:type="dcterms:W3CDTF">2018-12-06T10:03:36Z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2052-6.6.0.2855</vt:lpwstr>
  </property>
</Properties>
</file>